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5" r:id="rId4"/>
    <p:sldId id="258" r:id="rId5"/>
    <p:sldId id="259" r:id="rId6"/>
    <p:sldId id="260" r:id="rId7"/>
    <p:sldId id="261" r:id="rId8"/>
    <p:sldId id="264" r:id="rId9"/>
    <p:sldId id="263" r:id="rId10"/>
    <p:sldId id="262"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11/4/2019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11/4/2019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11/4/2019</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11/4/2019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9473" y="1911179"/>
            <a:ext cx="9202123" cy="2040804"/>
          </a:xfrm>
        </p:spPr>
        <p:txBody>
          <a:bodyPr/>
          <a:lstStyle/>
          <a:p>
            <a:pPr algn="ctr"/>
            <a:r>
              <a:rPr lang="lt-LT" sz="4800" dirty="0" smtClean="0">
                <a:solidFill>
                  <a:schemeClr val="tx1"/>
                </a:solidFill>
              </a:rPr>
              <a:t>Inžinerinė praktika KTU ekonomikos ir verslo fakultete</a:t>
            </a:r>
            <a:endParaRPr lang="en-US" sz="4800" dirty="0">
              <a:solidFill>
                <a:schemeClr val="tx1"/>
              </a:solidFill>
            </a:endParaRPr>
          </a:p>
        </p:txBody>
      </p:sp>
      <p:sp>
        <p:nvSpPr>
          <p:cNvPr id="3" name="Subtitle 2"/>
          <p:cNvSpPr>
            <a:spLocks noGrp="1"/>
          </p:cNvSpPr>
          <p:nvPr>
            <p:ph type="subTitle" idx="1"/>
          </p:nvPr>
        </p:nvSpPr>
        <p:spPr>
          <a:xfrm>
            <a:off x="8832174" y="5559549"/>
            <a:ext cx="2998573" cy="1187515"/>
          </a:xfrm>
        </p:spPr>
        <p:txBody>
          <a:bodyPr>
            <a:noAutofit/>
          </a:bodyPr>
          <a:lstStyle/>
          <a:p>
            <a:pPr algn="l"/>
            <a:r>
              <a:rPr lang="lt-LT" sz="2000" dirty="0" smtClean="0">
                <a:solidFill>
                  <a:schemeClr val="tx1"/>
                </a:solidFill>
              </a:rPr>
              <a:t>KTU Inžinerijos licėjaus</a:t>
            </a:r>
          </a:p>
          <a:p>
            <a:pPr algn="l"/>
            <a:r>
              <a:rPr lang="lt-LT" sz="2000" dirty="0" smtClean="0">
                <a:solidFill>
                  <a:schemeClr val="tx1"/>
                </a:solidFill>
              </a:rPr>
              <a:t>III klasės mokinio </a:t>
            </a:r>
          </a:p>
          <a:p>
            <a:pPr algn="l"/>
            <a:r>
              <a:rPr lang="lt-LT" sz="2000" dirty="0" smtClean="0">
                <a:solidFill>
                  <a:schemeClr val="tx1"/>
                </a:solidFill>
              </a:rPr>
              <a:t>Vytenio Kriščiūno</a:t>
            </a:r>
            <a:endParaRPr lang="en-US" sz="2000" dirty="0">
              <a:solidFill>
                <a:schemeClr val="tx1"/>
              </a:solidFill>
            </a:endParaRPr>
          </a:p>
        </p:txBody>
      </p:sp>
      <p:pic>
        <p:nvPicPr>
          <p:cNvPr id="4" name="Picture 3"/>
          <p:cNvPicPr>
            <a:picLocks noChangeAspect="1"/>
          </p:cNvPicPr>
          <p:nvPr/>
        </p:nvPicPr>
        <p:blipFill>
          <a:blip r:embed="rId2"/>
          <a:stretch>
            <a:fillRect/>
          </a:stretch>
        </p:blipFill>
        <p:spPr>
          <a:xfrm>
            <a:off x="650146" y="4480118"/>
            <a:ext cx="2143125" cy="2133600"/>
          </a:xfrm>
          <a:prstGeom prst="rect">
            <a:avLst/>
          </a:prstGeom>
        </p:spPr>
      </p:pic>
    </p:spTree>
    <p:extLst>
      <p:ext uri="{BB962C8B-B14F-4D97-AF65-F5344CB8AC3E}">
        <p14:creationId xmlns:p14="http://schemas.microsoft.com/office/powerpoint/2010/main" val="40440179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5042" y="774357"/>
            <a:ext cx="8596668" cy="1320800"/>
          </a:xfrm>
        </p:spPr>
        <p:txBody>
          <a:bodyPr>
            <a:normAutofit/>
          </a:bodyPr>
          <a:lstStyle/>
          <a:p>
            <a:pPr algn="ctr"/>
            <a:r>
              <a:rPr lang="lt-LT" sz="4400" dirty="0" smtClean="0">
                <a:solidFill>
                  <a:schemeClr val="tx1"/>
                </a:solidFill>
              </a:rPr>
              <a:t>Išvados</a:t>
            </a:r>
            <a:endParaRPr lang="en-US" sz="4400" dirty="0">
              <a:solidFill>
                <a:schemeClr val="tx1"/>
              </a:solidFill>
            </a:endParaRPr>
          </a:p>
        </p:txBody>
      </p:sp>
      <p:sp>
        <p:nvSpPr>
          <p:cNvPr id="3" name="Content Placeholder 2"/>
          <p:cNvSpPr>
            <a:spLocks noGrp="1"/>
          </p:cNvSpPr>
          <p:nvPr>
            <p:ph idx="1"/>
          </p:nvPr>
        </p:nvSpPr>
        <p:spPr/>
        <p:txBody>
          <a:bodyPr/>
          <a:lstStyle/>
          <a:p>
            <a:pPr marL="0" indent="0">
              <a:buNone/>
            </a:pPr>
            <a:r>
              <a:rPr lang="lt-LT" dirty="0" smtClean="0"/>
              <a:t>	</a:t>
            </a:r>
            <a:endParaRPr lang="en-US" dirty="0"/>
          </a:p>
        </p:txBody>
      </p:sp>
      <p:sp>
        <p:nvSpPr>
          <p:cNvPr id="4" name="TextBox 3"/>
          <p:cNvSpPr txBox="1"/>
          <p:nvPr/>
        </p:nvSpPr>
        <p:spPr>
          <a:xfrm>
            <a:off x="756078" y="2504302"/>
            <a:ext cx="8517924" cy="1107996"/>
          </a:xfrm>
          <a:prstGeom prst="rect">
            <a:avLst/>
          </a:prstGeom>
          <a:noFill/>
        </p:spPr>
        <p:txBody>
          <a:bodyPr wrap="square" rtlCol="0">
            <a:spAutoFit/>
          </a:bodyPr>
          <a:lstStyle/>
          <a:p>
            <a:pPr algn="just"/>
            <a:r>
              <a:rPr lang="lt-LT" dirty="0"/>
              <a:t>	</a:t>
            </a:r>
            <a:r>
              <a:rPr lang="lt-LT" sz="2200" dirty="0" smtClean="0"/>
              <a:t>Praleistas laikas atliekant praktiką buvo labai naudingas, maloni atmosfera, geri darbo rezultatai, įgijau žinių, kurios bus naudingos ateityje.</a:t>
            </a:r>
            <a:endParaRPr lang="en-US" sz="2200" dirty="0"/>
          </a:p>
        </p:txBody>
      </p:sp>
    </p:spTree>
    <p:extLst>
      <p:ext uri="{BB962C8B-B14F-4D97-AF65-F5344CB8AC3E}">
        <p14:creationId xmlns:p14="http://schemas.microsoft.com/office/powerpoint/2010/main" val="18942426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15" y="581357"/>
            <a:ext cx="8596668" cy="1320800"/>
          </a:xfrm>
        </p:spPr>
        <p:txBody>
          <a:bodyPr>
            <a:normAutofit/>
          </a:bodyPr>
          <a:lstStyle/>
          <a:p>
            <a:pPr algn="ctr"/>
            <a:r>
              <a:rPr lang="lt-LT" sz="4400" dirty="0" smtClean="0">
                <a:solidFill>
                  <a:schemeClr val="tx1"/>
                </a:solidFill>
              </a:rPr>
              <a:t>Turinys</a:t>
            </a:r>
            <a:endParaRPr lang="en-US" sz="4400" dirty="0">
              <a:solidFill>
                <a:schemeClr val="tx1"/>
              </a:solidFill>
            </a:endParaRPr>
          </a:p>
        </p:txBody>
      </p:sp>
      <p:sp>
        <p:nvSpPr>
          <p:cNvPr id="3" name="Content Placeholder 2"/>
          <p:cNvSpPr>
            <a:spLocks noGrp="1"/>
          </p:cNvSpPr>
          <p:nvPr>
            <p:ph idx="1"/>
          </p:nvPr>
        </p:nvSpPr>
        <p:spPr/>
        <p:txBody>
          <a:bodyPr/>
          <a:lstStyle/>
          <a:p>
            <a:pPr marL="0" indent="0">
              <a:buNone/>
            </a:pPr>
            <a:r>
              <a:rPr lang="lt-LT" dirty="0" smtClean="0"/>
              <a:t>	</a:t>
            </a:r>
            <a:endParaRPr lang="en-US" dirty="0"/>
          </a:p>
        </p:txBody>
      </p:sp>
      <p:sp>
        <p:nvSpPr>
          <p:cNvPr id="6" name="TextBox 5"/>
          <p:cNvSpPr txBox="1"/>
          <p:nvPr/>
        </p:nvSpPr>
        <p:spPr>
          <a:xfrm>
            <a:off x="1680519" y="2317107"/>
            <a:ext cx="5008605" cy="3539430"/>
          </a:xfrm>
          <a:prstGeom prst="rect">
            <a:avLst/>
          </a:prstGeom>
          <a:noFill/>
        </p:spPr>
        <p:txBody>
          <a:bodyPr wrap="square" rtlCol="0">
            <a:spAutoFit/>
          </a:bodyPr>
          <a:lstStyle/>
          <a:p>
            <a:pPr marL="342900" indent="-342900">
              <a:buFont typeface="+mj-lt"/>
              <a:buAutoNum type="arabicPeriod"/>
            </a:pPr>
            <a:r>
              <a:rPr lang="lt-LT" sz="2800" dirty="0" smtClean="0"/>
              <a:t>Praktikos eiga</a:t>
            </a:r>
          </a:p>
          <a:p>
            <a:pPr marL="342900" indent="-342900">
              <a:buFont typeface="+mj-lt"/>
              <a:buAutoNum type="arabicPeriod"/>
            </a:pPr>
            <a:r>
              <a:rPr lang="lt-LT" sz="2800" dirty="0" smtClean="0"/>
              <a:t>„Sukurk </a:t>
            </a:r>
            <a:r>
              <a:rPr lang="lt-LT" sz="2800" dirty="0"/>
              <a:t>pats</a:t>
            </a:r>
            <a:r>
              <a:rPr lang="lt-LT" sz="2800" dirty="0" smtClean="0"/>
              <a:t>“</a:t>
            </a:r>
          </a:p>
          <a:p>
            <a:pPr marL="342900" indent="-342900">
              <a:buFont typeface="+mj-lt"/>
              <a:buAutoNum type="arabicPeriod"/>
            </a:pPr>
            <a:r>
              <a:rPr lang="lt-LT" sz="2800" dirty="0"/>
              <a:t>Renginio </a:t>
            </a:r>
            <a:r>
              <a:rPr lang="lt-LT" sz="2800" dirty="0" smtClean="0"/>
              <a:t>programa</a:t>
            </a:r>
          </a:p>
          <a:p>
            <a:pPr marL="342900" indent="-342900">
              <a:buFont typeface="+mj-lt"/>
              <a:buAutoNum type="arabicPeriod"/>
            </a:pPr>
            <a:r>
              <a:rPr lang="lt-LT" sz="2800" dirty="0" smtClean="0"/>
              <a:t>Rėmėjai</a:t>
            </a:r>
          </a:p>
          <a:p>
            <a:pPr marL="342900" indent="-342900">
              <a:buFont typeface="+mj-lt"/>
              <a:buAutoNum type="arabicPeriod"/>
            </a:pPr>
            <a:r>
              <a:rPr lang="lt-LT" sz="2800" dirty="0"/>
              <a:t>Papildoma </a:t>
            </a:r>
            <a:r>
              <a:rPr lang="lt-LT" sz="2800" dirty="0" smtClean="0"/>
              <a:t>infromacija</a:t>
            </a:r>
          </a:p>
          <a:p>
            <a:pPr marL="342900" indent="-342900">
              <a:buFont typeface="+mj-lt"/>
              <a:buAutoNum type="arabicPeriod"/>
            </a:pPr>
            <a:r>
              <a:rPr lang="lt-LT" sz="2800" dirty="0" smtClean="0"/>
              <a:t>Nuotraukos</a:t>
            </a:r>
          </a:p>
          <a:p>
            <a:pPr marL="342900" indent="-342900">
              <a:buFont typeface="+mj-lt"/>
              <a:buAutoNum type="arabicPeriod"/>
            </a:pPr>
            <a:r>
              <a:rPr lang="lt-LT" sz="2800" dirty="0"/>
              <a:t>Praktika </a:t>
            </a:r>
            <a:endParaRPr lang="lt-LT" sz="2800" dirty="0" smtClean="0"/>
          </a:p>
          <a:p>
            <a:pPr marL="342900" indent="-342900">
              <a:buFont typeface="+mj-lt"/>
              <a:buAutoNum type="arabicPeriod"/>
            </a:pPr>
            <a:r>
              <a:rPr lang="lt-LT" sz="2800" dirty="0" smtClean="0"/>
              <a:t>Išvados</a:t>
            </a:r>
            <a:endParaRPr lang="en-US" sz="2800" dirty="0"/>
          </a:p>
        </p:txBody>
      </p:sp>
    </p:spTree>
    <p:extLst>
      <p:ext uri="{BB962C8B-B14F-4D97-AF65-F5344CB8AC3E}">
        <p14:creationId xmlns:p14="http://schemas.microsoft.com/office/powerpoint/2010/main" val="22377131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lt-LT" sz="4400" dirty="0" smtClean="0">
                <a:solidFill>
                  <a:schemeClr val="tx1"/>
                </a:solidFill>
              </a:rPr>
              <a:t>Praktikos eiga</a:t>
            </a:r>
            <a:endParaRPr lang="en-US" sz="4400" dirty="0">
              <a:solidFill>
                <a:schemeClr val="tx1"/>
              </a:solidFill>
            </a:endParaRPr>
          </a:p>
        </p:txBody>
      </p:sp>
      <p:sp>
        <p:nvSpPr>
          <p:cNvPr id="3" name="Content Placeholder 2"/>
          <p:cNvSpPr>
            <a:spLocks noGrp="1"/>
          </p:cNvSpPr>
          <p:nvPr>
            <p:ph idx="1"/>
          </p:nvPr>
        </p:nvSpPr>
        <p:spPr>
          <a:xfrm>
            <a:off x="677334" y="2160589"/>
            <a:ext cx="7815877" cy="3880773"/>
          </a:xfrm>
        </p:spPr>
        <p:txBody>
          <a:bodyPr/>
          <a:lstStyle/>
          <a:p>
            <a:pPr marL="0" indent="0" algn="just">
              <a:buNone/>
            </a:pPr>
            <a:r>
              <a:rPr lang="lt-LT" dirty="0" smtClean="0"/>
              <a:t>	</a:t>
            </a:r>
            <a:r>
              <a:rPr lang="lt-LT" sz="2200" dirty="0" smtClean="0"/>
              <a:t>Pirmą praktikos dieną mus supažindino su renginių organizavimo </a:t>
            </a:r>
            <a:r>
              <a:rPr lang="lt-LT" sz="2200" dirty="0" smtClean="0"/>
              <a:t>ypatumais</a:t>
            </a:r>
            <a:r>
              <a:rPr lang="lt-LT" sz="2200" dirty="0" smtClean="0"/>
              <a:t>, </a:t>
            </a:r>
            <a:r>
              <a:rPr lang="lt-LT" sz="2200" dirty="0" smtClean="0"/>
              <a:t>turėjome </a:t>
            </a:r>
            <a:r>
              <a:rPr lang="lt-LT" sz="2200" dirty="0" smtClean="0"/>
              <a:t>patys sugalvoti tam tikros rūšies renginį ir pasirengti jo pristatymui.</a:t>
            </a:r>
          </a:p>
          <a:p>
            <a:pPr marL="0" indent="0" algn="just">
              <a:buNone/>
            </a:pPr>
            <a:r>
              <a:rPr lang="lt-LT" sz="2200" dirty="0"/>
              <a:t>	</a:t>
            </a:r>
            <a:r>
              <a:rPr lang="lt-LT" sz="2200" dirty="0" smtClean="0"/>
              <a:t>Antrą praktikos dieną stebėjome, kaip dirba studentai ir pristatėme parengtą projektinį darbą.</a:t>
            </a:r>
            <a:endParaRPr lang="en-US" sz="2200" dirty="0"/>
          </a:p>
        </p:txBody>
      </p:sp>
    </p:spTree>
    <p:extLst>
      <p:ext uri="{BB962C8B-B14F-4D97-AF65-F5344CB8AC3E}">
        <p14:creationId xmlns:p14="http://schemas.microsoft.com/office/powerpoint/2010/main" val="416625349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88324" y="1781648"/>
            <a:ext cx="7774688" cy="3880773"/>
          </a:xfrm>
        </p:spPr>
        <p:txBody>
          <a:bodyPr/>
          <a:lstStyle/>
          <a:p>
            <a:pPr marL="0" indent="0" algn="just">
              <a:buNone/>
            </a:pPr>
            <a:r>
              <a:rPr lang="lt-LT" dirty="0" smtClean="0"/>
              <a:t>	</a:t>
            </a:r>
            <a:r>
              <a:rPr lang="lt-LT" sz="2200" dirty="0" smtClean="0">
                <a:solidFill>
                  <a:schemeClr val="tx1"/>
                </a:solidFill>
              </a:rPr>
              <a:t>Tai grupės, kurioje aš </a:t>
            </a:r>
            <a:r>
              <a:rPr lang="lt-LT" sz="2200" dirty="0" smtClean="0">
                <a:solidFill>
                  <a:schemeClr val="tx1"/>
                </a:solidFill>
              </a:rPr>
              <a:t>dirbau, </a:t>
            </a:r>
            <a:r>
              <a:rPr lang="lt-LT" sz="2200" dirty="0" smtClean="0">
                <a:solidFill>
                  <a:schemeClr val="tx1"/>
                </a:solidFill>
              </a:rPr>
              <a:t>pristatomasis darbas. Sugalvojome renginį, kuriame dalyvautų </a:t>
            </a:r>
            <a:r>
              <a:rPr lang="lt-LT" sz="2200" dirty="0" smtClean="0">
                <a:solidFill>
                  <a:schemeClr val="tx1"/>
                </a:solidFill>
              </a:rPr>
              <a:t>moksleiviai, </a:t>
            </a:r>
            <a:r>
              <a:rPr lang="lt-LT" sz="2200" dirty="0" smtClean="0">
                <a:solidFill>
                  <a:schemeClr val="tx1"/>
                </a:solidFill>
              </a:rPr>
              <a:t>norintys išmokti, kaip reikia kurti internetinę svetainę. </a:t>
            </a:r>
            <a:endParaRPr lang="lt-LT" sz="2200" dirty="0">
              <a:solidFill>
                <a:schemeClr val="tx1"/>
              </a:solidFill>
            </a:endParaRPr>
          </a:p>
          <a:p>
            <a:pPr marL="0" indent="0" algn="just">
              <a:buNone/>
            </a:pPr>
            <a:r>
              <a:rPr lang="lt-LT" sz="2200" dirty="0" smtClean="0">
                <a:solidFill>
                  <a:schemeClr val="tx1"/>
                </a:solidFill>
              </a:rPr>
              <a:t>	</a:t>
            </a:r>
          </a:p>
          <a:p>
            <a:pPr marL="0" indent="0" algn="just">
              <a:buNone/>
            </a:pPr>
            <a:r>
              <a:rPr lang="lt-LT" sz="2200" dirty="0" smtClean="0">
                <a:solidFill>
                  <a:schemeClr val="tx1"/>
                </a:solidFill>
              </a:rPr>
              <a:t>	Vieta: Kauno informacinių technologijų mokykla.</a:t>
            </a:r>
          </a:p>
          <a:p>
            <a:pPr marL="0" indent="0" algn="just">
              <a:buNone/>
            </a:pPr>
            <a:r>
              <a:rPr lang="lt-LT" sz="2200" dirty="0">
                <a:solidFill>
                  <a:schemeClr val="tx1"/>
                </a:solidFill>
              </a:rPr>
              <a:t>	Data: 2020 m. vasario 22 d.</a:t>
            </a:r>
          </a:p>
          <a:p>
            <a:pPr marL="0" indent="0" algn="just">
              <a:buNone/>
            </a:pPr>
            <a:r>
              <a:rPr lang="lt-LT" sz="2200" dirty="0">
                <a:solidFill>
                  <a:schemeClr val="tx1"/>
                </a:solidFill>
              </a:rPr>
              <a:t>	Renginio trukmė: 12:00 – 18:30 val</a:t>
            </a:r>
            <a:r>
              <a:rPr lang="lt-LT" sz="2200" dirty="0" smtClean="0">
                <a:solidFill>
                  <a:schemeClr val="tx1"/>
                </a:solidFill>
              </a:rPr>
              <a:t>.</a:t>
            </a:r>
          </a:p>
          <a:p>
            <a:pPr marL="0" indent="0" algn="just">
              <a:buNone/>
            </a:pPr>
            <a:r>
              <a:rPr lang="lt-LT" sz="2200" dirty="0">
                <a:solidFill>
                  <a:schemeClr val="tx1"/>
                </a:solidFill>
              </a:rPr>
              <a:t>	</a:t>
            </a:r>
            <a:r>
              <a:rPr lang="lt-LT" sz="2200" dirty="0" smtClean="0">
                <a:solidFill>
                  <a:schemeClr val="tx1"/>
                </a:solidFill>
              </a:rPr>
              <a:t>Renginys nemokamas, registracija internetu.</a:t>
            </a:r>
            <a:endParaRPr lang="lt-LT" sz="2200" dirty="0">
              <a:solidFill>
                <a:schemeClr val="tx1"/>
              </a:solidFill>
            </a:endParaRPr>
          </a:p>
          <a:p>
            <a:pPr marL="0" indent="0" algn="just">
              <a:buNone/>
            </a:pPr>
            <a:endParaRPr lang="en-US" sz="2200" dirty="0">
              <a:solidFill>
                <a:schemeClr val="tx1"/>
              </a:solidFill>
            </a:endParaRPr>
          </a:p>
        </p:txBody>
      </p:sp>
      <p:sp>
        <p:nvSpPr>
          <p:cNvPr id="4" name="AutoShape 2" descr="Vaizdo rezultatas pagal užklausą „ktu“"/>
          <p:cNvSpPr>
            <a:spLocks noGrp="1" noChangeAspect="1" noChangeArrowheads="1"/>
          </p:cNvSpPr>
          <p:nvPr>
            <p:ph type="title"/>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a:bodyPr>
          <a:lstStyle/>
          <a:p>
            <a:pPr algn="ctr"/>
            <a:r>
              <a:rPr lang="lt-LT" sz="4400" dirty="0">
                <a:solidFill>
                  <a:schemeClr val="tx1"/>
                </a:solidFill>
              </a:rPr>
              <a:t>„Sukurk pats“</a:t>
            </a:r>
            <a:endParaRPr lang="en-US" sz="4400" dirty="0">
              <a:solidFill>
                <a:schemeClr val="tx1"/>
              </a:solidFill>
            </a:endParaRPr>
          </a:p>
        </p:txBody>
      </p:sp>
    </p:spTree>
    <p:extLst>
      <p:ext uri="{BB962C8B-B14F-4D97-AF65-F5344CB8AC3E}">
        <p14:creationId xmlns:p14="http://schemas.microsoft.com/office/powerpoint/2010/main" val="275127166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34313"/>
            <a:ext cx="8596668" cy="1320800"/>
          </a:xfrm>
        </p:spPr>
        <p:txBody>
          <a:bodyPr>
            <a:normAutofit/>
          </a:bodyPr>
          <a:lstStyle/>
          <a:p>
            <a:pPr algn="ctr"/>
            <a:r>
              <a:rPr lang="lt-LT" sz="4400" dirty="0" smtClean="0">
                <a:solidFill>
                  <a:schemeClr val="tx1"/>
                </a:solidFill>
              </a:rPr>
              <a:t>Renginio programa</a:t>
            </a:r>
            <a:endParaRPr lang="en-US" sz="4400" dirty="0">
              <a:solidFill>
                <a:schemeClr val="tx1"/>
              </a:solidFill>
            </a:endParaRPr>
          </a:p>
        </p:txBody>
      </p:sp>
      <p:sp>
        <p:nvSpPr>
          <p:cNvPr id="3" name="Content Placeholder 2"/>
          <p:cNvSpPr>
            <a:spLocks noGrp="1"/>
          </p:cNvSpPr>
          <p:nvPr>
            <p:ph idx="1"/>
          </p:nvPr>
        </p:nvSpPr>
        <p:spPr>
          <a:xfrm>
            <a:off x="677334" y="1798124"/>
            <a:ext cx="8596668" cy="3880773"/>
          </a:xfrm>
        </p:spPr>
        <p:txBody>
          <a:bodyPr>
            <a:noAutofit/>
          </a:bodyPr>
          <a:lstStyle/>
          <a:p>
            <a:pPr algn="just">
              <a:buClrTx/>
              <a:buFont typeface="Arial" panose="020B0604020202020204" pitchFamily="34" charset="0"/>
              <a:buChar char="•"/>
            </a:pPr>
            <a:r>
              <a:rPr lang="lt-LT" sz="2200" dirty="0" smtClean="0">
                <a:solidFill>
                  <a:schemeClr val="tx1"/>
                </a:solidFill>
              </a:rPr>
              <a:t>„</a:t>
            </a:r>
            <a:r>
              <a:rPr lang="lt-LT" sz="2200" dirty="0">
                <a:solidFill>
                  <a:schemeClr val="tx1"/>
                </a:solidFill>
              </a:rPr>
              <a:t>WordPress“ diegimas (įvadas) 12:00 – 12:30 val. </a:t>
            </a:r>
            <a:endParaRPr lang="lt-LT" sz="2200" dirty="0" smtClean="0">
              <a:solidFill>
                <a:schemeClr val="tx1"/>
              </a:solidFill>
            </a:endParaRPr>
          </a:p>
          <a:p>
            <a:pPr algn="just">
              <a:buClrTx/>
              <a:buFont typeface="Arial" panose="020B0604020202020204" pitchFamily="34" charset="0"/>
              <a:buChar char="•"/>
            </a:pPr>
            <a:r>
              <a:rPr lang="lt-LT" sz="2200" dirty="0" smtClean="0">
                <a:solidFill>
                  <a:schemeClr val="tx1"/>
                </a:solidFill>
              </a:rPr>
              <a:t>Svetainės tema, redagavimas 12:30 – 12:45 val. </a:t>
            </a:r>
          </a:p>
          <a:p>
            <a:pPr algn="just">
              <a:buClrTx/>
              <a:buFont typeface="Arial" panose="020B0604020202020204" pitchFamily="34" charset="0"/>
              <a:buChar char="•"/>
            </a:pPr>
            <a:r>
              <a:rPr lang="lt-LT" sz="2200" dirty="0" smtClean="0">
                <a:solidFill>
                  <a:schemeClr val="tx1"/>
                </a:solidFill>
              </a:rPr>
              <a:t>Svetainės dizainas 12:45 – 14:45 val.</a:t>
            </a:r>
          </a:p>
          <a:p>
            <a:pPr marL="0" indent="0" algn="just">
              <a:buClrTx/>
              <a:buNone/>
            </a:pPr>
            <a:r>
              <a:rPr lang="lt-LT" sz="2200" dirty="0" smtClean="0">
                <a:solidFill>
                  <a:schemeClr val="tx1"/>
                </a:solidFill>
              </a:rPr>
              <a:t>	</a:t>
            </a:r>
            <a:r>
              <a:rPr lang="lt-LT" sz="2200" b="1" dirty="0" smtClean="0">
                <a:solidFill>
                  <a:schemeClr val="tx1"/>
                </a:solidFill>
              </a:rPr>
              <a:t>Pertrauka 14:45 – 15:00 val.</a:t>
            </a:r>
          </a:p>
          <a:p>
            <a:pPr algn="just">
              <a:buClrTx/>
              <a:buFont typeface="Arial" panose="020B0604020202020204" pitchFamily="34" charset="0"/>
              <a:buChar char="•"/>
            </a:pPr>
            <a:r>
              <a:rPr lang="lt-LT" sz="2200" dirty="0" smtClean="0">
                <a:solidFill>
                  <a:schemeClr val="tx1"/>
                </a:solidFill>
              </a:rPr>
              <a:t>Puslapiai</a:t>
            </a:r>
            <a:r>
              <a:rPr lang="lt-LT" sz="2200" dirty="0">
                <a:solidFill>
                  <a:schemeClr val="tx1"/>
                </a:solidFill>
              </a:rPr>
              <a:t>, teksto rašymas ir redagavimas  15:00– 16:15 val. </a:t>
            </a:r>
          </a:p>
          <a:p>
            <a:pPr algn="just">
              <a:buClrTx/>
              <a:buFont typeface="Arial" panose="020B0604020202020204" pitchFamily="34" charset="0"/>
              <a:buChar char="•"/>
            </a:pPr>
            <a:r>
              <a:rPr lang="lt-LT" sz="2200" dirty="0" smtClean="0">
                <a:solidFill>
                  <a:schemeClr val="tx1"/>
                </a:solidFill>
              </a:rPr>
              <a:t>Failų </a:t>
            </a:r>
            <a:r>
              <a:rPr lang="lt-LT" sz="2200" dirty="0">
                <a:solidFill>
                  <a:schemeClr val="tx1"/>
                </a:solidFill>
              </a:rPr>
              <a:t>kėlimas 16:15 – 17:00 val. </a:t>
            </a:r>
            <a:endParaRPr lang="lt-LT" sz="2200" dirty="0" smtClean="0">
              <a:solidFill>
                <a:schemeClr val="tx1"/>
              </a:solidFill>
            </a:endParaRPr>
          </a:p>
          <a:p>
            <a:pPr marL="0" indent="0" algn="just">
              <a:buClrTx/>
              <a:buNone/>
            </a:pPr>
            <a:r>
              <a:rPr lang="lt-LT" sz="2200" dirty="0" smtClean="0">
                <a:solidFill>
                  <a:schemeClr val="tx1"/>
                </a:solidFill>
              </a:rPr>
              <a:t>	</a:t>
            </a:r>
            <a:r>
              <a:rPr lang="lt-LT" sz="2200" b="1" dirty="0" smtClean="0">
                <a:solidFill>
                  <a:schemeClr val="tx1"/>
                </a:solidFill>
              </a:rPr>
              <a:t>Pertrauka 17:00 – 17:15 val.</a:t>
            </a:r>
          </a:p>
          <a:p>
            <a:pPr algn="just">
              <a:buClrTx/>
              <a:buFont typeface="Arial" panose="020B0604020202020204" pitchFamily="34" charset="0"/>
              <a:buChar char="•"/>
            </a:pPr>
            <a:r>
              <a:rPr lang="lt-LT" sz="2200" dirty="0" smtClean="0">
                <a:solidFill>
                  <a:schemeClr val="tx1"/>
                </a:solidFill>
              </a:rPr>
              <a:t>HTML </a:t>
            </a:r>
            <a:r>
              <a:rPr lang="lt-LT" sz="2200" dirty="0">
                <a:solidFill>
                  <a:schemeClr val="tx1"/>
                </a:solidFill>
              </a:rPr>
              <a:t>panaudojimo galimybės 17:15 – 18:00val. </a:t>
            </a:r>
            <a:endParaRPr lang="lt-LT" sz="2200" dirty="0" smtClean="0">
              <a:solidFill>
                <a:schemeClr val="tx1"/>
              </a:solidFill>
            </a:endParaRPr>
          </a:p>
          <a:p>
            <a:pPr algn="just">
              <a:buClrTx/>
              <a:buFont typeface="Arial" panose="020B0604020202020204" pitchFamily="34" charset="0"/>
              <a:buChar char="•"/>
            </a:pPr>
            <a:r>
              <a:rPr lang="lt-LT" sz="2200" dirty="0" smtClean="0">
                <a:solidFill>
                  <a:schemeClr val="tx1"/>
                </a:solidFill>
              </a:rPr>
              <a:t>Svetainės paleidimas internetinėje erdvėje 18:00 – 18:30val. </a:t>
            </a:r>
          </a:p>
          <a:p>
            <a:pPr algn="just">
              <a:buClrTx/>
              <a:buFont typeface="Arial" panose="020B0604020202020204" pitchFamily="34" charset="0"/>
              <a:buChar char="•"/>
            </a:pPr>
            <a:endParaRPr lang="en-US" sz="2200" dirty="0">
              <a:solidFill>
                <a:schemeClr val="tx1"/>
              </a:solidFill>
            </a:endParaRPr>
          </a:p>
        </p:txBody>
      </p:sp>
    </p:spTree>
    <p:extLst>
      <p:ext uri="{BB962C8B-B14F-4D97-AF65-F5344CB8AC3E}">
        <p14:creationId xmlns:p14="http://schemas.microsoft.com/office/powerpoint/2010/main" val="100509059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753" y="115328"/>
            <a:ext cx="8596668" cy="1320800"/>
          </a:xfrm>
        </p:spPr>
        <p:txBody>
          <a:bodyPr>
            <a:normAutofit/>
          </a:bodyPr>
          <a:lstStyle/>
          <a:p>
            <a:pPr algn="ctr"/>
            <a:r>
              <a:rPr lang="lt-LT" sz="4400" dirty="0" smtClean="0">
                <a:solidFill>
                  <a:schemeClr val="tx1"/>
                </a:solidFill>
              </a:rPr>
              <a:t>Rėmėjai</a:t>
            </a:r>
            <a:endParaRPr lang="en-US" sz="4400" dirty="0">
              <a:solidFill>
                <a:schemeClr val="tx1"/>
              </a:solidFill>
            </a:endParaRPr>
          </a:p>
        </p:txBody>
      </p:sp>
      <p:sp>
        <p:nvSpPr>
          <p:cNvPr id="3" name="Content Placeholder 2"/>
          <p:cNvSpPr>
            <a:spLocks noGrp="1"/>
          </p:cNvSpPr>
          <p:nvPr>
            <p:ph idx="1"/>
          </p:nvPr>
        </p:nvSpPr>
        <p:spPr>
          <a:xfrm>
            <a:off x="990369" y="775728"/>
            <a:ext cx="8845607" cy="5872206"/>
          </a:xfrm>
        </p:spPr>
        <p:txBody>
          <a:bodyPr>
            <a:noAutofit/>
          </a:bodyPr>
          <a:lstStyle/>
          <a:p>
            <a:pPr marL="0" indent="0" algn="just">
              <a:buNone/>
            </a:pPr>
            <a:r>
              <a:rPr lang="lt-LT" sz="2000" dirty="0" smtClean="0"/>
              <a:t>	</a:t>
            </a:r>
            <a:r>
              <a:rPr lang="lt-LT" sz="2000" dirty="0" smtClean="0">
                <a:solidFill>
                  <a:schemeClr val="tx1"/>
                </a:solidFill>
              </a:rPr>
              <a:t>Turėjome rasti rėmėjų mūsų renginiui ir sugalvoti kaip juos pasikviesti. Mes būtume remiami, o rėmėjams tuo tarpu suteiktume reklamą.</a:t>
            </a:r>
          </a:p>
          <a:p>
            <a:pPr marL="0" indent="0" algn="just">
              <a:buNone/>
            </a:pPr>
            <a:r>
              <a:rPr lang="lt-LT" sz="2000" dirty="0" smtClean="0">
                <a:solidFill>
                  <a:schemeClr val="tx1"/>
                </a:solidFill>
              </a:rPr>
              <a:t>Rėmėjai:</a:t>
            </a:r>
          </a:p>
          <a:p>
            <a:pPr algn="just">
              <a:buClrTx/>
              <a:buFont typeface="Arial" panose="020B0604020202020204" pitchFamily="34" charset="0"/>
              <a:buChar char="•"/>
            </a:pPr>
            <a:r>
              <a:rPr lang="lt-LT" sz="2000" dirty="0">
                <a:solidFill>
                  <a:schemeClr val="tx1"/>
                </a:solidFill>
              </a:rPr>
              <a:t>Kauno IT mokykla (suteikia patalpas);</a:t>
            </a:r>
          </a:p>
          <a:p>
            <a:pPr algn="just">
              <a:buClrTx/>
              <a:buFont typeface="Arial" panose="020B0604020202020204" pitchFamily="34" charset="0"/>
              <a:buChar char="•"/>
            </a:pPr>
            <a:r>
              <a:rPr lang="lt-LT" sz="2000" dirty="0">
                <a:solidFill>
                  <a:schemeClr val="tx1"/>
                </a:solidFill>
              </a:rPr>
              <a:t>„Maxima“ </a:t>
            </a:r>
            <a:r>
              <a:rPr lang="lt-LT" sz="2000" dirty="0" smtClean="0">
                <a:solidFill>
                  <a:schemeClr val="tx1"/>
                </a:solidFill>
              </a:rPr>
              <a:t>(teikia maistą);</a:t>
            </a:r>
            <a:endParaRPr lang="lt-LT" sz="2000" dirty="0">
              <a:solidFill>
                <a:schemeClr val="tx1"/>
              </a:solidFill>
            </a:endParaRPr>
          </a:p>
          <a:p>
            <a:pPr algn="just">
              <a:buClrTx/>
              <a:buFont typeface="Arial" panose="020B0604020202020204" pitchFamily="34" charset="0"/>
              <a:buChar char="•"/>
            </a:pPr>
            <a:r>
              <a:rPr lang="lt-LT" sz="2000" dirty="0">
                <a:solidFill>
                  <a:schemeClr val="tx1"/>
                </a:solidFill>
              </a:rPr>
              <a:t>Kauno miesto savivaldybė (suteikia finansinę paramą);</a:t>
            </a:r>
          </a:p>
          <a:p>
            <a:pPr algn="just">
              <a:buClrTx/>
              <a:buFont typeface="Arial" panose="020B0604020202020204" pitchFamily="34" charset="0"/>
              <a:buChar char="•"/>
            </a:pPr>
            <a:r>
              <a:rPr lang="lt-LT" sz="2000" dirty="0">
                <a:solidFill>
                  <a:schemeClr val="tx1"/>
                </a:solidFill>
              </a:rPr>
              <a:t>„Topo Centras“ </a:t>
            </a:r>
            <a:r>
              <a:rPr lang="lt-LT" sz="2000" dirty="0" smtClean="0">
                <a:solidFill>
                  <a:schemeClr val="tx1"/>
                </a:solidFill>
              </a:rPr>
              <a:t>(tiekia įrangą, aparatūrą);</a:t>
            </a:r>
            <a:endParaRPr lang="lt-LT" sz="2000" dirty="0">
              <a:solidFill>
                <a:schemeClr val="tx1"/>
              </a:solidFill>
            </a:endParaRPr>
          </a:p>
          <a:p>
            <a:pPr algn="just">
              <a:buClrTx/>
              <a:buFont typeface="Arial" panose="020B0604020202020204" pitchFamily="34" charset="0"/>
              <a:buChar char="•"/>
            </a:pPr>
            <a:r>
              <a:rPr lang="lt-LT" sz="2000" dirty="0">
                <a:solidFill>
                  <a:schemeClr val="tx1"/>
                </a:solidFill>
              </a:rPr>
              <a:t>„Vero Cafe“ </a:t>
            </a:r>
            <a:r>
              <a:rPr lang="lt-LT" sz="2000" dirty="0" smtClean="0">
                <a:solidFill>
                  <a:schemeClr val="tx1"/>
                </a:solidFill>
              </a:rPr>
              <a:t>(vaišina kava </a:t>
            </a:r>
            <a:r>
              <a:rPr lang="lt-LT" sz="2000" dirty="0">
                <a:solidFill>
                  <a:schemeClr val="tx1"/>
                </a:solidFill>
              </a:rPr>
              <a:t>pertraukų metu</a:t>
            </a:r>
            <a:r>
              <a:rPr lang="lt-LT" sz="2000" dirty="0" smtClean="0">
                <a:solidFill>
                  <a:schemeClr val="tx1"/>
                </a:solidFill>
              </a:rPr>
              <a:t>).</a:t>
            </a:r>
          </a:p>
          <a:p>
            <a:pPr marL="0" indent="0" algn="just">
              <a:buNone/>
            </a:pPr>
            <a:r>
              <a:rPr lang="lt-LT" sz="2000" dirty="0" smtClean="0">
                <a:solidFill>
                  <a:schemeClr val="tx1"/>
                </a:solidFill>
              </a:rPr>
              <a:t>Reklama:</a:t>
            </a:r>
          </a:p>
          <a:p>
            <a:pPr algn="just">
              <a:buClrTx/>
              <a:buFont typeface="Arial" panose="020B0604020202020204" pitchFamily="34" charset="0"/>
              <a:buChar char="•"/>
            </a:pPr>
            <a:r>
              <a:rPr lang="lt-LT" sz="2000" dirty="0">
                <a:solidFill>
                  <a:schemeClr val="tx1"/>
                </a:solidFill>
              </a:rPr>
              <a:t>Instagram;</a:t>
            </a:r>
          </a:p>
          <a:p>
            <a:pPr algn="just">
              <a:buClrTx/>
              <a:buFont typeface="Arial" panose="020B0604020202020204" pitchFamily="34" charset="0"/>
              <a:buChar char="•"/>
            </a:pPr>
            <a:r>
              <a:rPr lang="lt-LT" sz="2000" dirty="0">
                <a:solidFill>
                  <a:schemeClr val="tx1"/>
                </a:solidFill>
              </a:rPr>
              <a:t>Facebook;</a:t>
            </a:r>
          </a:p>
          <a:p>
            <a:pPr algn="just">
              <a:buClrTx/>
              <a:buFont typeface="Arial" panose="020B0604020202020204" pitchFamily="34" charset="0"/>
              <a:buChar char="•"/>
            </a:pPr>
            <a:r>
              <a:rPr lang="lt-LT" sz="2000" dirty="0" smtClean="0">
                <a:solidFill>
                  <a:schemeClr val="tx1"/>
                </a:solidFill>
              </a:rPr>
              <a:t>Snapchat;</a:t>
            </a:r>
            <a:endParaRPr lang="lt-LT" sz="2000" dirty="0" smtClean="0">
              <a:solidFill>
                <a:schemeClr val="tx1"/>
              </a:solidFill>
            </a:endParaRPr>
          </a:p>
          <a:p>
            <a:pPr algn="just">
              <a:buClrTx/>
              <a:buFont typeface="Arial" panose="020B0604020202020204" pitchFamily="34" charset="0"/>
              <a:buChar char="•"/>
            </a:pPr>
            <a:r>
              <a:rPr lang="en-US" sz="2000" dirty="0">
                <a:solidFill>
                  <a:schemeClr val="tx1"/>
                </a:solidFill>
              </a:rPr>
              <a:t>Logo </a:t>
            </a:r>
            <a:r>
              <a:rPr lang="en-US" sz="2000" dirty="0" err="1" smtClean="0">
                <a:solidFill>
                  <a:schemeClr val="tx1"/>
                </a:solidFill>
              </a:rPr>
              <a:t>skrajutėse</a:t>
            </a:r>
            <a:r>
              <a:rPr lang="lt-LT" sz="2000" dirty="0" smtClean="0">
                <a:solidFill>
                  <a:schemeClr val="tx1"/>
                </a:solidFill>
              </a:rPr>
              <a:t>;</a:t>
            </a:r>
            <a:endParaRPr lang="lt-LT" sz="2000" dirty="0" smtClean="0">
              <a:solidFill>
                <a:schemeClr val="tx1"/>
              </a:solidFill>
            </a:endParaRPr>
          </a:p>
          <a:p>
            <a:pPr algn="just">
              <a:buClrTx/>
              <a:buFont typeface="Arial" panose="020B0604020202020204" pitchFamily="34" charset="0"/>
              <a:buChar char="•"/>
            </a:pPr>
            <a:r>
              <a:rPr lang="en-US" sz="2000" dirty="0">
                <a:solidFill>
                  <a:schemeClr val="tx1"/>
                </a:solidFill>
              </a:rPr>
              <a:t>Logo ant </a:t>
            </a:r>
            <a:r>
              <a:rPr lang="en-US" sz="2000" dirty="0" err="1">
                <a:solidFill>
                  <a:schemeClr val="tx1"/>
                </a:solidFill>
              </a:rPr>
              <a:t>organizatorių</a:t>
            </a:r>
            <a:r>
              <a:rPr lang="en-US" sz="2000" dirty="0">
                <a:solidFill>
                  <a:schemeClr val="tx1"/>
                </a:solidFill>
              </a:rPr>
              <a:t> </a:t>
            </a:r>
            <a:r>
              <a:rPr lang="en-US" sz="2000" dirty="0" err="1" smtClean="0">
                <a:solidFill>
                  <a:schemeClr val="tx1"/>
                </a:solidFill>
              </a:rPr>
              <a:t>marškinėlių</a:t>
            </a:r>
            <a:r>
              <a:rPr lang="lt-LT" sz="2000" dirty="0" smtClean="0">
                <a:solidFill>
                  <a:schemeClr val="tx1"/>
                </a:solidFill>
              </a:rPr>
              <a:t> .</a:t>
            </a:r>
            <a:endParaRPr lang="en-US" sz="2000" dirty="0">
              <a:solidFill>
                <a:schemeClr val="tx1"/>
              </a:solidFill>
            </a:endParaRPr>
          </a:p>
          <a:p>
            <a:pPr algn="just">
              <a:buClrTx/>
              <a:buFont typeface="Arial" panose="020B0604020202020204" pitchFamily="34" charset="0"/>
              <a:buChar char="•"/>
            </a:pPr>
            <a:endParaRPr lang="en-US" sz="2000" dirty="0"/>
          </a:p>
          <a:p>
            <a:pPr>
              <a:buClrTx/>
              <a:buFont typeface="Arial" panose="020B0604020202020204" pitchFamily="34" charset="0"/>
              <a:buChar char="•"/>
            </a:pPr>
            <a:endParaRPr lang="lt-LT" sz="2000" dirty="0"/>
          </a:p>
          <a:p>
            <a:pPr marL="0" indent="0">
              <a:buNone/>
            </a:pPr>
            <a:endParaRPr lang="lt-LT" sz="2000" dirty="0"/>
          </a:p>
          <a:p>
            <a:pPr marL="0" indent="0">
              <a:buNone/>
            </a:pPr>
            <a:endParaRPr lang="lt-LT" sz="2000" dirty="0"/>
          </a:p>
        </p:txBody>
      </p:sp>
    </p:spTree>
    <p:extLst>
      <p:ext uri="{BB962C8B-B14F-4D97-AF65-F5344CB8AC3E}">
        <p14:creationId xmlns:p14="http://schemas.microsoft.com/office/powerpoint/2010/main" val="360775178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10" end="10"/>
                                            </p:txEl>
                                          </p:spTgt>
                                        </p:tgtEl>
                                        <p:attrNameLst>
                                          <p:attrName>style.visibility</p:attrName>
                                        </p:attrNameLst>
                                      </p:cBhvr>
                                      <p:to>
                                        <p:strVal val="visible"/>
                                      </p:to>
                                    </p:set>
                                    <p:animEffect transition="in" filter="fade">
                                      <p:cBhvr>
                                        <p:cTn id="40" dur="500"/>
                                        <p:tgtEl>
                                          <p:spTgt spid="3">
                                            <p:txEl>
                                              <p:pRg st="10" end="1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animEffect transition="in" filter="fade">
                                      <p:cBhvr>
                                        <p:cTn id="43" dur="500"/>
                                        <p:tgtEl>
                                          <p:spTgt spid="3">
                                            <p:txEl>
                                              <p:pRg st="11" end="11"/>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
                                            <p:txEl>
                                              <p:pRg st="12" end="12"/>
                                            </p:txEl>
                                          </p:spTgt>
                                        </p:tgtEl>
                                        <p:attrNameLst>
                                          <p:attrName>style.visibility</p:attrName>
                                        </p:attrNameLst>
                                      </p:cBhvr>
                                      <p:to>
                                        <p:strVal val="visible"/>
                                      </p:to>
                                    </p:set>
                                    <p:animEffect transition="in" filter="fade">
                                      <p:cBhvr>
                                        <p:cTn id="46"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26076"/>
            <a:ext cx="8596668" cy="1320800"/>
          </a:xfrm>
        </p:spPr>
        <p:txBody>
          <a:bodyPr>
            <a:normAutofit/>
          </a:bodyPr>
          <a:lstStyle/>
          <a:p>
            <a:pPr algn="ctr"/>
            <a:r>
              <a:rPr lang="lt-LT" sz="4400" dirty="0" smtClean="0">
                <a:solidFill>
                  <a:schemeClr val="tx1"/>
                </a:solidFill>
              </a:rPr>
              <a:t>Papildoma infromacija</a:t>
            </a:r>
            <a:endParaRPr lang="en-US" sz="4400" dirty="0">
              <a:solidFill>
                <a:schemeClr val="tx1"/>
              </a:solidFill>
            </a:endParaRPr>
          </a:p>
        </p:txBody>
      </p:sp>
      <p:sp>
        <p:nvSpPr>
          <p:cNvPr id="3" name="Content Placeholder 2"/>
          <p:cNvSpPr>
            <a:spLocks noGrp="1"/>
          </p:cNvSpPr>
          <p:nvPr>
            <p:ph idx="1"/>
          </p:nvPr>
        </p:nvSpPr>
        <p:spPr/>
        <p:txBody>
          <a:bodyPr/>
          <a:lstStyle/>
          <a:p>
            <a:pPr marL="0" indent="0">
              <a:buNone/>
            </a:pPr>
            <a:r>
              <a:rPr lang="lt-LT" dirty="0" smtClean="0"/>
              <a:t>	</a:t>
            </a:r>
            <a:r>
              <a:rPr lang="lt-LT" sz="2200" dirty="0">
                <a:solidFill>
                  <a:schemeClr val="tx1"/>
                </a:solidFill>
              </a:rPr>
              <a:t>Vedėjas: Jonas Nainys</a:t>
            </a:r>
            <a:r>
              <a:rPr lang="lt-LT" sz="2200" dirty="0" smtClean="0">
                <a:solidFill>
                  <a:schemeClr val="tx1"/>
                </a:solidFill>
              </a:rPr>
              <a:t>.                              		</a:t>
            </a:r>
            <a:r>
              <a:rPr lang="lt-LT" sz="3000" dirty="0" smtClean="0">
                <a:solidFill>
                  <a:schemeClr val="tx1"/>
                </a:solidFill>
              </a:rPr>
              <a:t>LOGO</a:t>
            </a:r>
            <a:endParaRPr lang="lt-LT" sz="3000" dirty="0">
              <a:solidFill>
                <a:schemeClr val="tx1"/>
              </a:solidFill>
            </a:endParaRPr>
          </a:p>
          <a:p>
            <a:pPr marL="0" indent="0">
              <a:buNone/>
            </a:pPr>
            <a:r>
              <a:rPr lang="lt-LT" sz="2200" dirty="0">
                <a:solidFill>
                  <a:schemeClr val="tx1"/>
                </a:solidFill>
              </a:rPr>
              <a:t>	Dalyviai: moksleiviai (9 – 12 kl.).</a:t>
            </a:r>
          </a:p>
          <a:p>
            <a:pPr marL="0" indent="0">
              <a:buNone/>
            </a:pPr>
            <a:r>
              <a:rPr lang="lt-LT" sz="2200" dirty="0">
                <a:solidFill>
                  <a:schemeClr val="tx1"/>
                </a:solidFill>
              </a:rPr>
              <a:t>	Dalyvių skaičius nuo 50 – 100 žmonių.</a:t>
            </a:r>
          </a:p>
          <a:p>
            <a:pPr marL="0" indent="0">
              <a:buNone/>
            </a:pPr>
            <a:r>
              <a:rPr lang="lt-LT" sz="2200" dirty="0">
                <a:solidFill>
                  <a:schemeClr val="tx1"/>
                </a:solidFill>
              </a:rPr>
              <a:t>	Sąmata: </a:t>
            </a:r>
          </a:p>
          <a:p>
            <a:pPr lvl="1">
              <a:buClrTx/>
              <a:buFont typeface="Arial" panose="020B0604020202020204" pitchFamily="34" charset="0"/>
              <a:buChar char="•"/>
            </a:pPr>
            <a:r>
              <a:rPr lang="lt-LT" sz="2200" dirty="0">
                <a:solidFill>
                  <a:schemeClr val="tx1"/>
                </a:solidFill>
              </a:rPr>
              <a:t>Vanduo (100 vnt.) – 55 eurai;</a:t>
            </a:r>
          </a:p>
          <a:p>
            <a:pPr lvl="1">
              <a:buClrTx/>
              <a:buFont typeface="Arial" panose="020B0604020202020204" pitchFamily="34" charset="0"/>
              <a:buChar char="•"/>
            </a:pPr>
            <a:r>
              <a:rPr lang="lt-LT" sz="2200" dirty="0">
                <a:solidFill>
                  <a:schemeClr val="tx1"/>
                </a:solidFill>
              </a:rPr>
              <a:t>Skrajutės (1000 vnt.) – 10 eurų.	</a:t>
            </a:r>
          </a:p>
          <a:p>
            <a:pPr marL="457200" lvl="1" indent="0">
              <a:buClrTx/>
              <a:buNone/>
            </a:pPr>
            <a:endParaRPr lang="lt-LT" sz="2200" dirty="0">
              <a:solidFill>
                <a:schemeClr val="tx1"/>
              </a:solidFill>
            </a:endParaRPr>
          </a:p>
          <a:p>
            <a:pPr marL="0" indent="0">
              <a:buNone/>
            </a:pPr>
            <a:endParaRPr lang="en-US" dirty="0"/>
          </a:p>
        </p:txBody>
      </p:sp>
      <p:pic>
        <p:nvPicPr>
          <p:cNvPr id="4" name="Picture 3"/>
          <p:cNvPicPr>
            <a:picLocks noChangeAspect="1"/>
          </p:cNvPicPr>
          <p:nvPr/>
        </p:nvPicPr>
        <p:blipFill>
          <a:blip r:embed="rId2"/>
          <a:stretch>
            <a:fillRect/>
          </a:stretch>
        </p:blipFill>
        <p:spPr>
          <a:xfrm>
            <a:off x="6171642" y="2716242"/>
            <a:ext cx="2684033" cy="2258291"/>
          </a:xfrm>
          <a:prstGeom prst="rect">
            <a:avLst/>
          </a:prstGeom>
          <a:ln>
            <a:noFill/>
          </a:ln>
          <a:effectLst>
            <a:softEdge rad="112500"/>
          </a:effectLst>
        </p:spPr>
      </p:pic>
    </p:spTree>
    <p:extLst>
      <p:ext uri="{BB962C8B-B14F-4D97-AF65-F5344CB8AC3E}">
        <p14:creationId xmlns:p14="http://schemas.microsoft.com/office/powerpoint/2010/main" val="19007701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6565" y="3052420"/>
            <a:ext cx="8596668" cy="1320800"/>
          </a:xfrm>
        </p:spPr>
        <p:txBody>
          <a:bodyPr>
            <a:normAutofit/>
          </a:bodyPr>
          <a:lstStyle/>
          <a:p>
            <a:pPr algn="ctr"/>
            <a:r>
              <a:rPr lang="lt-LT" sz="4400" dirty="0" smtClean="0">
                <a:solidFill>
                  <a:schemeClr val="tx1"/>
                </a:solidFill>
              </a:rPr>
              <a:t>Nuotraukos </a:t>
            </a:r>
            <a:endParaRPr lang="en-US" sz="4400" dirty="0">
              <a:solidFill>
                <a:schemeClr val="tx1"/>
              </a:solidFill>
            </a:endParaRPr>
          </a:p>
        </p:txBody>
      </p:sp>
      <p:sp>
        <p:nvSpPr>
          <p:cNvPr id="3" name="Content Placeholder 2"/>
          <p:cNvSpPr>
            <a:spLocks noGrp="1"/>
          </p:cNvSpPr>
          <p:nvPr>
            <p:ph idx="1"/>
          </p:nvPr>
        </p:nvSpPr>
        <p:spPr/>
        <p:txBody>
          <a:bodyPr/>
          <a:lstStyle/>
          <a:p>
            <a:pPr marL="0" indent="0">
              <a:buNone/>
            </a:pPr>
            <a:r>
              <a:rPr lang="lt-LT" dirty="0" smtClean="0"/>
              <a:t>	</a:t>
            </a:r>
            <a:endParaRPr lang="en-US" dirty="0"/>
          </a:p>
        </p:txBody>
      </p:sp>
      <p:pic>
        <p:nvPicPr>
          <p:cNvPr id="4" name="Picture 3"/>
          <p:cNvPicPr>
            <a:picLocks noChangeAspect="1"/>
          </p:cNvPicPr>
          <p:nvPr/>
        </p:nvPicPr>
        <p:blipFill>
          <a:blip r:embed="rId2"/>
          <a:stretch>
            <a:fillRect/>
          </a:stretch>
        </p:blipFill>
        <p:spPr>
          <a:xfrm rot="21342956">
            <a:off x="138092" y="869762"/>
            <a:ext cx="2852882" cy="3803843"/>
          </a:xfrm>
          <a:prstGeom prst="rect">
            <a:avLst/>
          </a:prstGeom>
          <a:ln>
            <a:noFill/>
          </a:ln>
          <a:effectLst>
            <a:softEdge rad="112500"/>
          </a:effectLst>
        </p:spPr>
      </p:pic>
      <p:pic>
        <p:nvPicPr>
          <p:cNvPr id="5" name="Picture 4"/>
          <p:cNvPicPr>
            <a:picLocks noChangeAspect="1"/>
          </p:cNvPicPr>
          <p:nvPr/>
        </p:nvPicPr>
        <p:blipFill>
          <a:blip r:embed="rId3"/>
          <a:stretch>
            <a:fillRect/>
          </a:stretch>
        </p:blipFill>
        <p:spPr>
          <a:xfrm>
            <a:off x="3631817" y="175231"/>
            <a:ext cx="3207364" cy="2405523"/>
          </a:xfrm>
          <a:prstGeom prst="rect">
            <a:avLst/>
          </a:prstGeom>
          <a:ln>
            <a:noFill/>
          </a:ln>
          <a:effectLst>
            <a:softEdge rad="112500"/>
          </a:effectLst>
        </p:spPr>
      </p:pic>
      <p:pic>
        <p:nvPicPr>
          <p:cNvPr id="6" name="Picture 5"/>
          <p:cNvPicPr>
            <a:picLocks noChangeAspect="1"/>
          </p:cNvPicPr>
          <p:nvPr/>
        </p:nvPicPr>
        <p:blipFill>
          <a:blip r:embed="rId4"/>
          <a:stretch>
            <a:fillRect/>
          </a:stretch>
        </p:blipFill>
        <p:spPr>
          <a:xfrm rot="364875">
            <a:off x="7364433" y="1188866"/>
            <a:ext cx="4434730" cy="3326048"/>
          </a:xfrm>
          <a:prstGeom prst="rect">
            <a:avLst/>
          </a:prstGeom>
          <a:ln>
            <a:noFill/>
          </a:ln>
          <a:effectLst>
            <a:softEdge rad="112500"/>
          </a:effectLst>
        </p:spPr>
      </p:pic>
      <p:pic>
        <p:nvPicPr>
          <p:cNvPr id="7" name="Picture 6"/>
          <p:cNvPicPr>
            <a:picLocks noChangeAspect="1"/>
          </p:cNvPicPr>
          <p:nvPr/>
        </p:nvPicPr>
        <p:blipFill>
          <a:blip r:embed="rId5"/>
          <a:stretch>
            <a:fillRect/>
          </a:stretch>
        </p:blipFill>
        <p:spPr>
          <a:xfrm>
            <a:off x="3490616" y="4166305"/>
            <a:ext cx="3383144" cy="2537358"/>
          </a:xfrm>
          <a:prstGeom prst="rect">
            <a:avLst/>
          </a:prstGeom>
          <a:ln>
            <a:noFill/>
          </a:ln>
          <a:effectLst>
            <a:softEdge rad="112500"/>
          </a:effectLst>
        </p:spPr>
      </p:pic>
    </p:spTree>
    <p:extLst>
      <p:ext uri="{BB962C8B-B14F-4D97-AF65-F5344CB8AC3E}">
        <p14:creationId xmlns:p14="http://schemas.microsoft.com/office/powerpoint/2010/main" val="38025652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lt-LT" sz="4400" dirty="0" smtClean="0">
                <a:solidFill>
                  <a:schemeClr val="tx1"/>
                </a:solidFill>
              </a:rPr>
              <a:t>Praktika </a:t>
            </a:r>
            <a:endParaRPr lang="en-US" sz="4400" dirty="0">
              <a:solidFill>
                <a:schemeClr val="tx1"/>
              </a:solidFill>
            </a:endParaRPr>
          </a:p>
        </p:txBody>
      </p:sp>
      <p:sp>
        <p:nvSpPr>
          <p:cNvPr id="3" name="Content Placeholder 2"/>
          <p:cNvSpPr>
            <a:spLocks noGrp="1"/>
          </p:cNvSpPr>
          <p:nvPr>
            <p:ph idx="1"/>
          </p:nvPr>
        </p:nvSpPr>
        <p:spPr>
          <a:xfrm>
            <a:off x="677334" y="1814599"/>
            <a:ext cx="8596668" cy="3880773"/>
          </a:xfrm>
        </p:spPr>
        <p:txBody>
          <a:bodyPr/>
          <a:lstStyle/>
          <a:p>
            <a:pPr marL="0" indent="0" algn="just">
              <a:buNone/>
            </a:pPr>
            <a:r>
              <a:rPr lang="lt-LT" dirty="0" smtClean="0"/>
              <a:t>	</a:t>
            </a:r>
            <a:r>
              <a:rPr lang="lt-LT" sz="2200" dirty="0" smtClean="0">
                <a:solidFill>
                  <a:schemeClr val="tx1"/>
                </a:solidFill>
              </a:rPr>
              <a:t>Inžinerinė praktika truko dvi dienas, dirbti grupėje buvo labai malonu ir įdomu, daug sužinojau apie renginių organizavimą. Mus prižiūrintys studentai (mokytojai) buvo labai malonūs, padėjo susitvarkyti su bet kokia iškilusia problema ar sunkumu.</a:t>
            </a:r>
          </a:p>
          <a:p>
            <a:pPr marL="0" indent="0" algn="just">
              <a:buNone/>
            </a:pPr>
            <a:r>
              <a:rPr lang="lt-LT" sz="2200" dirty="0">
                <a:solidFill>
                  <a:schemeClr val="tx1"/>
                </a:solidFill>
              </a:rPr>
              <a:t>	</a:t>
            </a:r>
            <a:r>
              <a:rPr lang="lt-LT" sz="2200" dirty="0" smtClean="0">
                <a:solidFill>
                  <a:schemeClr val="tx1"/>
                </a:solidFill>
              </a:rPr>
              <a:t>Su manimi praktiką atliko: </a:t>
            </a:r>
          </a:p>
          <a:p>
            <a:pPr algn="just">
              <a:buClrTx/>
              <a:buFont typeface="Arial" panose="020B0604020202020204" pitchFamily="34" charset="0"/>
              <a:buChar char="•"/>
            </a:pPr>
            <a:r>
              <a:rPr lang="lt-LT" sz="2200" dirty="0" smtClean="0">
                <a:solidFill>
                  <a:schemeClr val="tx1"/>
                </a:solidFill>
              </a:rPr>
              <a:t>Tomas Paukštys</a:t>
            </a:r>
            <a:endParaRPr lang="lt-LT" sz="2200" dirty="0">
              <a:solidFill>
                <a:schemeClr val="tx1"/>
              </a:solidFill>
            </a:endParaRPr>
          </a:p>
          <a:p>
            <a:pPr algn="just">
              <a:buClrTx/>
              <a:buFont typeface="Arial" panose="020B0604020202020204" pitchFamily="34" charset="0"/>
              <a:buChar char="•"/>
            </a:pPr>
            <a:r>
              <a:rPr lang="lt-LT" sz="2200" dirty="0" smtClean="0">
                <a:solidFill>
                  <a:schemeClr val="tx1"/>
                </a:solidFill>
              </a:rPr>
              <a:t>Liutauras Kurtinaitis</a:t>
            </a:r>
            <a:endParaRPr lang="lt-LT" sz="2200" dirty="0">
              <a:solidFill>
                <a:schemeClr val="tx1"/>
              </a:solidFill>
            </a:endParaRPr>
          </a:p>
          <a:p>
            <a:pPr algn="just">
              <a:buClrTx/>
              <a:buFont typeface="Arial" panose="020B0604020202020204" pitchFamily="34" charset="0"/>
              <a:buChar char="•"/>
            </a:pPr>
            <a:r>
              <a:rPr lang="lt-LT" sz="2200" dirty="0" smtClean="0">
                <a:solidFill>
                  <a:schemeClr val="tx1"/>
                </a:solidFill>
              </a:rPr>
              <a:t>Lukas Žičkevičius</a:t>
            </a:r>
            <a:endParaRPr lang="lt-LT" sz="2200" dirty="0">
              <a:solidFill>
                <a:schemeClr val="tx1"/>
              </a:solidFill>
            </a:endParaRPr>
          </a:p>
          <a:p>
            <a:pPr algn="just">
              <a:buClrTx/>
              <a:buFont typeface="Arial" panose="020B0604020202020204" pitchFamily="34" charset="0"/>
              <a:buChar char="•"/>
            </a:pPr>
            <a:r>
              <a:rPr lang="lt-LT" sz="2200" dirty="0" smtClean="0">
                <a:solidFill>
                  <a:schemeClr val="tx1"/>
                </a:solidFill>
              </a:rPr>
              <a:t>Ralfas Romeika</a:t>
            </a:r>
            <a:endParaRPr lang="lt-LT" sz="2200" dirty="0">
              <a:solidFill>
                <a:schemeClr val="tx1"/>
              </a:solidFill>
            </a:endParaRPr>
          </a:p>
          <a:p>
            <a:pPr marL="0" indent="0" algn="just">
              <a:buNone/>
            </a:pPr>
            <a:endParaRPr lang="en-US" dirty="0"/>
          </a:p>
        </p:txBody>
      </p:sp>
    </p:spTree>
    <p:extLst>
      <p:ext uri="{BB962C8B-B14F-4D97-AF65-F5344CB8AC3E}">
        <p14:creationId xmlns:p14="http://schemas.microsoft.com/office/powerpoint/2010/main" val="215546960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128</TotalTime>
  <Words>72</Words>
  <Application>Microsoft Office PowerPoint</Application>
  <PresentationFormat>Widescreen</PresentationFormat>
  <Paragraphs>69</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Trebuchet MS</vt:lpstr>
      <vt:lpstr>Wingdings 3</vt:lpstr>
      <vt:lpstr>Facet</vt:lpstr>
      <vt:lpstr>Inžinerinė praktika KTU ekonomikos ir verslo fakultete</vt:lpstr>
      <vt:lpstr>Turinys</vt:lpstr>
      <vt:lpstr>Praktikos eiga</vt:lpstr>
      <vt:lpstr>„Sukurk pats“</vt:lpstr>
      <vt:lpstr>Renginio programa</vt:lpstr>
      <vt:lpstr>Rėmėjai</vt:lpstr>
      <vt:lpstr>Papildoma infromacija</vt:lpstr>
      <vt:lpstr>Nuotraukos </vt:lpstr>
      <vt:lpstr>Praktika </vt:lpstr>
      <vt:lpstr>Išvados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Inžinerinė praktika ekonomikos ir verslo fakultete</dc:title>
  <dc:creator>vytenis vaskevicius</dc:creator>
  <cp:lastModifiedBy>vytenis vaskevicius</cp:lastModifiedBy>
  <cp:revision>16</cp:revision>
  <dcterms:created xsi:type="dcterms:W3CDTF">2019-11-04T11:00:02Z</dcterms:created>
  <dcterms:modified xsi:type="dcterms:W3CDTF">2019-11-04T21:58:49Z</dcterms:modified>
</cp:coreProperties>
</file>